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98" r:id="rId4"/>
    <p:sldId id="258" r:id="rId5"/>
    <p:sldId id="300" r:id="rId6"/>
    <p:sldId id="263" r:id="rId7"/>
    <p:sldId id="264" r:id="rId8"/>
    <p:sldId id="275" r:id="rId9"/>
    <p:sldId id="307" r:id="rId10"/>
    <p:sldId id="262" r:id="rId11"/>
    <p:sldId id="305" r:id="rId12"/>
    <p:sldId id="279" r:id="rId13"/>
    <p:sldId id="272" r:id="rId14"/>
    <p:sldId id="306" r:id="rId15"/>
    <p:sldId id="308" r:id="rId16"/>
    <p:sldId id="309" r:id="rId17"/>
    <p:sldId id="273" r:id="rId18"/>
    <p:sldId id="310" r:id="rId19"/>
    <p:sldId id="271" r:id="rId20"/>
    <p:sldId id="312" r:id="rId21"/>
    <p:sldId id="304" r:id="rId22"/>
    <p:sldId id="31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ma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B44D8"/>
    <a:srgbClr val="EB4747"/>
    <a:srgbClr val="E72525"/>
    <a:srgbClr val="44D339"/>
    <a:srgbClr val="FF0066"/>
    <a:srgbClr val="FF2C09"/>
    <a:srgbClr val="00FF00"/>
    <a:srgbClr val="EA22E0"/>
    <a:srgbClr val="F37F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4" autoAdjust="0"/>
    <p:restoredTop sz="93908" autoAdjust="0"/>
  </p:normalViewPr>
  <p:slideViewPr>
    <p:cSldViewPr>
      <p:cViewPr>
        <p:scale>
          <a:sx n="100" d="100"/>
          <a:sy n="100" d="100"/>
        </p:scale>
        <p:origin x="-552" y="1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80292-D375-4FC6-9322-CD43B813DF2E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655C4-9189-40EA-9449-C736143277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99"/>
            </a:gs>
            <a:gs pos="25000">
              <a:srgbClr val="FF6633"/>
            </a:gs>
            <a:gs pos="50000">
              <a:srgbClr val="FFFF00"/>
            </a:gs>
            <a:gs pos="75000">
              <a:srgbClr val="15C5DD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A0CD-0A95-4F14-8BE3-1A59D92F0E15}" type="datetimeFigureOut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8AE3-C74B-40EA-A036-B163DBC88F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untiki.ru/blog/detskisad/725.html" TargetMode="External"/><Relationship Id="rId2" Type="http://schemas.openxmlformats.org/officeDocument/2006/relationships/hyperlink" Target="https://www.yandex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voimi-rukami-club.ru/&#1086;&#1089;&#1085;&#1086;&#1074;&#1085;&#1099;&#1077;-&#1084;&#1077;&#1090;&#1086;&#1076;&#1099;-&#1088;&#1080;&#1089;&#1086;&#1074;&#1072;&#1085;&#1080;&#1103;-&#1074;-&#1085;&#1077;&#1090;&#1088;&#1072;&#1076;&#1080;&#1094;&#1080;&#1086;&#1085;&#1085;&#1086;&#1084;-&#1089;&#1090;&#1080;&#1083;&#1077;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648072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/>
            </a:r>
            <a:b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</a:b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/>
            </a:r>
            <a:b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</a:b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Нетрадиционные техники рисования и их роль в развитии детей дошкольного возраста</a:t>
            </a:r>
            <a:b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</a:b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  <a:t>                              </a:t>
            </a:r>
            <a:b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Estrangelo Edessa" pitchFamily="66" charset="0"/>
              </a:rPr>
            </a:b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Estrangelo Edess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437112"/>
            <a:ext cx="4464496" cy="2232248"/>
          </a:xfrm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normAutofit fontScale="8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Segoe UI" pitchFamily="34" charset="0"/>
                <a:cs typeface="Segoe UI" pitchFamily="34" charset="0"/>
              </a:rPr>
              <a:t>Автор: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Segoe UI" pitchFamily="34" charset="0"/>
                <a:cs typeface="Segoe UI" pitchFamily="34" charset="0"/>
              </a:rPr>
              <a:t>Будай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Segoe UI" pitchFamily="34" charset="0"/>
                <a:cs typeface="Segoe UI" pitchFamily="34" charset="0"/>
              </a:rPr>
              <a:t> Наталья Викторовна,                    воспитатель МАДОУ «ЦРР– детский сад № 39», г. В. Новгород, 2017.                      </a:t>
            </a:r>
            <a:endParaRPr lang="ru-RU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 descr="83356878_large_oillic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32240" y="188640"/>
            <a:ext cx="2101913" cy="1886314"/>
          </a:xfrm>
          <a:prstGeom prst="rect">
            <a:avLst/>
          </a:prstGeom>
        </p:spPr>
      </p:pic>
      <p:pic>
        <p:nvPicPr>
          <p:cNvPr id="19458" name="Picture 2" descr="http://kartinymne.ru/components/com_jshopping/files/img_products/full_kartina-cvetnye-ruki-1182i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77503">
            <a:off x="229991" y="3201612"/>
            <a:ext cx="4138264" cy="29299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7984" y="29969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Художественно-эстетическое развитие, 3 – 7 лет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 рисование рябины ватными палочками"/>
          <p:cNvPicPr>
            <a:picLocks noChangeAspect="1" noChangeArrowheads="1"/>
          </p:cNvPicPr>
          <p:nvPr/>
        </p:nvPicPr>
        <p:blipFill>
          <a:blip r:embed="rId2" cstate="print"/>
          <a:srcRect l="10345" r="20690" b="4668"/>
          <a:stretch>
            <a:fillRect/>
          </a:stretch>
        </p:blipFill>
        <p:spPr bwMode="auto">
          <a:xfrm>
            <a:off x="251520" y="1340768"/>
            <a:ext cx="3672408" cy="4865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Рисование ватными палочками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Рисунок 3" descr="DSC_0070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7768" r="12609"/>
          <a:stretch>
            <a:fillRect/>
          </a:stretch>
        </p:blipFill>
        <p:spPr>
          <a:xfrm>
            <a:off x="4644008" y="4005064"/>
            <a:ext cx="3888432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_0025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9838" t="7476" r="7476" b="5113"/>
          <a:stretch>
            <a:fillRect/>
          </a:stretch>
        </p:blipFill>
        <p:spPr>
          <a:xfrm>
            <a:off x="4139952" y="908720"/>
            <a:ext cx="4680520" cy="2905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Отпечатки листьев, цветов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200" i="1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83568" y="1052736"/>
            <a:ext cx="4174976" cy="2537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2" name="Picture 2" descr="http://razvitiedetok.ru/wp-content/uploads/2015/06/peizash_texniki-3-1024x683.jpg"/>
          <p:cNvPicPr>
            <a:picLocks noChangeAspect="1" noChangeArrowheads="1"/>
          </p:cNvPicPr>
          <p:nvPr/>
        </p:nvPicPr>
        <p:blipFill>
          <a:blip r:embed="rId3" cstate="print"/>
          <a:srcRect l="4124" r="5143"/>
          <a:stretch>
            <a:fillRect/>
          </a:stretch>
        </p:blipFill>
        <p:spPr bwMode="auto">
          <a:xfrm>
            <a:off x="251520" y="3717032"/>
            <a:ext cx="4176464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http://prostodelkino.com/uploads/posts/2012-12-11/image_32812.jpg"/>
          <p:cNvPicPr>
            <a:picLocks noChangeAspect="1" noChangeArrowheads="1"/>
          </p:cNvPicPr>
          <p:nvPr/>
        </p:nvPicPr>
        <p:blipFill>
          <a:blip r:embed="rId4" cstate="print"/>
          <a:srcRect t="4725" r="7601" b="7076"/>
          <a:stretch>
            <a:fillRect/>
          </a:stretch>
        </p:blipFill>
        <p:spPr bwMode="auto">
          <a:xfrm>
            <a:off x="5148064" y="1124744"/>
            <a:ext cx="3532385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1555750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rgbClr val="FFFF00"/>
                </a:solidFill>
              </a:rPr>
              <a:t>  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Восковые мелки (свеча) + акварель.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200" dirty="0"/>
          </a:p>
        </p:txBody>
      </p:sp>
      <p:pic>
        <p:nvPicPr>
          <p:cNvPr id="5" name="Рисунок 4" descr="P11402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412776"/>
            <a:ext cx="3960440" cy="2543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P114045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556792"/>
            <a:ext cx="3456384" cy="5010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4" name="Picture 2" descr="http://www.detkipodelki.ru/upload/002/u204/013/098f1967.jpg"/>
          <p:cNvPicPr>
            <a:picLocks noChangeAspect="1" noChangeArrowheads="1"/>
          </p:cNvPicPr>
          <p:nvPr/>
        </p:nvPicPr>
        <p:blipFill>
          <a:blip r:embed="rId4" cstate="print"/>
          <a:srcRect l="4725" t="7412" r="9281" b="6613"/>
          <a:stretch>
            <a:fillRect/>
          </a:stretch>
        </p:blipFill>
        <p:spPr bwMode="auto">
          <a:xfrm>
            <a:off x="4427984" y="4149080"/>
            <a:ext cx="3960440" cy="2524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Рисование по мокрому листу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Содержимое 3" descr="13934392_38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989"/>
          <a:stretch>
            <a:fillRect/>
          </a:stretch>
        </p:blipFill>
        <p:spPr>
          <a:xfrm>
            <a:off x="395536" y="1196752"/>
            <a:ext cx="3922545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i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316835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30kAdbmsDv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149080"/>
            <a:ext cx="3096344" cy="2443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 cstate="print"/>
          <a:srcRect l="10937" t="11719" r="10938" b="6250"/>
          <a:stretch>
            <a:fillRect/>
          </a:stretch>
        </p:blipFill>
        <p:spPr bwMode="auto">
          <a:xfrm>
            <a:off x="4860032" y="1196752"/>
            <a:ext cx="4011874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Рисование цветным песком, крупами, солью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4818" name="Picture 2" descr="http://merypoppins.com/wp-content/uploads/2013/11/risunok-sol-yu-Zimnij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888432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20" name="Picture 4" descr="http://nosiki.at.ua/_ld/2/56167955.jpg"/>
          <p:cNvPicPr>
            <a:picLocks noChangeAspect="1" noChangeArrowheads="1"/>
          </p:cNvPicPr>
          <p:nvPr/>
        </p:nvPicPr>
        <p:blipFill>
          <a:blip r:embed="rId3" cstate="print"/>
          <a:srcRect l="10631" r="17314"/>
          <a:stretch>
            <a:fillRect/>
          </a:stretch>
        </p:blipFill>
        <p:spPr bwMode="auto">
          <a:xfrm>
            <a:off x="4860032" y="1988840"/>
            <a:ext cx="3744416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22" name="Picture 6" descr="http://cs1.livemaster.ru/articlefoto/300x225/e/e/8/ee89e5e5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3816424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8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Набрызг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5842" name="Picture 2" descr="http://2.bp.blogspot.com/-AEA16lwurxU/TpNkhLe4DgI/AAAAAAAABos/TmMjXrfptF4/s1600/%2521fall+art+for+kids-2.jpg"/>
          <p:cNvPicPr>
            <a:picLocks noChangeAspect="1" noChangeArrowheads="1"/>
          </p:cNvPicPr>
          <p:nvPr/>
        </p:nvPicPr>
        <p:blipFill>
          <a:blip r:embed="rId2" cstate="print"/>
          <a:srcRect r="65980"/>
          <a:stretch>
            <a:fillRect/>
          </a:stretch>
        </p:blipFill>
        <p:spPr bwMode="auto">
          <a:xfrm>
            <a:off x="755577" y="3593852"/>
            <a:ext cx="2160240" cy="2984500"/>
          </a:xfrm>
          <a:prstGeom prst="rect">
            <a:avLst/>
          </a:prstGeom>
          <a:noFill/>
        </p:spPr>
      </p:pic>
      <p:pic>
        <p:nvPicPr>
          <p:cNvPr id="35844" name="Picture 4" descr="http://diycraft.ru/wp-content/uploads/2015/06/phlmcakxl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3312368" cy="2362823"/>
          </a:xfrm>
          <a:prstGeom prst="rect">
            <a:avLst/>
          </a:prstGeom>
          <a:noFill/>
        </p:spPr>
      </p:pic>
      <p:pic>
        <p:nvPicPr>
          <p:cNvPr id="35846" name="Picture 6" descr="http://tsvetyzhizni.ru/wp-content/uploads/2013/12/2013-11-24-4159-1024x610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9105" t="6636" r="16330" b="11568"/>
          <a:stretch>
            <a:fillRect/>
          </a:stretch>
        </p:blipFill>
        <p:spPr bwMode="auto">
          <a:xfrm>
            <a:off x="4788024" y="980728"/>
            <a:ext cx="3594499" cy="2348880"/>
          </a:xfrm>
          <a:prstGeom prst="rect">
            <a:avLst/>
          </a:prstGeom>
          <a:noFill/>
        </p:spPr>
      </p:pic>
      <p:pic>
        <p:nvPicPr>
          <p:cNvPr id="35850" name="Picture 10" descr="http://sad7elochka.ru/wp-content/uploads/2012/09/%D0%BD%D0%B0%D0%B1%D1%80%D1%8B%D0%B7%D0%B3-24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645024"/>
            <a:ext cx="2286000" cy="2857500"/>
          </a:xfrm>
          <a:prstGeom prst="rect">
            <a:avLst/>
          </a:prstGeom>
          <a:noFill/>
        </p:spPr>
      </p:pic>
      <p:pic>
        <p:nvPicPr>
          <p:cNvPr id="35852" name="Picture 12" descr="http://static.wixstatic.com/media/a22220_e5bb8bc86f0e46fbbd0d5e9bd79342b3.jpg_srz_140_201_85_22_0.50_1.20_0.00_jpg_sr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573016"/>
            <a:ext cx="1935358" cy="2778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496944" cy="2376264"/>
          </a:xfrm>
        </p:spPr>
        <p:txBody>
          <a:bodyPr>
            <a:normAutofit fontScale="90000"/>
          </a:bodyPr>
          <a:lstStyle/>
          <a:p>
            <a:r>
              <a:rPr lang="ru-RU" sz="3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Оттиск смятой бумагой, целлофаном, кусочком текстиля.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2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contrast="10000"/>
          </a:blip>
          <a:stretch>
            <a:fillRect/>
          </a:stretch>
        </p:blipFill>
        <p:spPr bwMode="auto">
          <a:xfrm>
            <a:off x="5868144" y="4581128"/>
            <a:ext cx="2232248" cy="2113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77072"/>
            <a:ext cx="3888432" cy="2443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14871" t="12167" r="18888" b="12805"/>
          <a:stretch>
            <a:fillRect/>
          </a:stretch>
        </p:blipFill>
        <p:spPr bwMode="auto">
          <a:xfrm>
            <a:off x="4716016" y="1844824"/>
            <a:ext cx="4174518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1" name="Picture 5" descr="http://gdouds20kvprr.rprim.gov.spb.ru/pictures/dlya-nashih-roditeley/t15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39552" y="1484784"/>
            <a:ext cx="2088232" cy="2447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Кляксография (обычная, с ниточкой, с трубочкой). 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8" descr="6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00808"/>
            <a:ext cx="237626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0" name="Picture 2" descr="http://img4.searchmasterclass.net/uploads/posts/2013-07-08/15355.jpg"/>
          <p:cNvPicPr>
            <a:picLocks noChangeAspect="1" noChangeArrowheads="1"/>
          </p:cNvPicPr>
          <p:nvPr/>
        </p:nvPicPr>
        <p:blipFill>
          <a:blip r:embed="rId3" cstate="print"/>
          <a:srcRect l="2869" t="2533" r="3887" b="2975"/>
          <a:stretch>
            <a:fillRect/>
          </a:stretch>
        </p:blipFill>
        <p:spPr bwMode="auto">
          <a:xfrm>
            <a:off x="3203848" y="1844824"/>
            <a:ext cx="2520280" cy="2893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6" descr="IMG_0769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14322" t="16933" r="16592" b="14723"/>
          <a:stretch>
            <a:fillRect/>
          </a:stretch>
        </p:blipFill>
        <p:spPr>
          <a:xfrm>
            <a:off x="323528" y="4221088"/>
            <a:ext cx="3528392" cy="2457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12156" t="62812" r="67953" b="6246"/>
          <a:stretch>
            <a:fillRect/>
          </a:stretch>
        </p:blipFill>
        <p:spPr bwMode="auto">
          <a:xfrm>
            <a:off x="6156176" y="1772816"/>
            <a:ext cx="2448272" cy="2339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7" descr="Рисунок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4293096"/>
            <a:ext cx="345638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229600" cy="1296988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Монотипия пейзажная и предметная.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851920" y="1700808"/>
            <a:ext cx="1656184" cy="2111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http://kids.moy.su/_si/0/32545502.jpg"/>
          <p:cNvPicPr>
            <a:picLocks noChangeAspect="1" noChangeArrowheads="1"/>
          </p:cNvPicPr>
          <p:nvPr/>
        </p:nvPicPr>
        <p:blipFill>
          <a:blip r:embed="rId3" cstate="print"/>
          <a:srcRect t="4462" b="5939"/>
          <a:stretch>
            <a:fillRect/>
          </a:stretch>
        </p:blipFill>
        <p:spPr bwMode="auto">
          <a:xfrm>
            <a:off x="5004049" y="4077073"/>
            <a:ext cx="3744416" cy="2452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 descr="http://malutka63.ru/wp-content/uploads/2013/02/f1-300x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28800"/>
            <a:ext cx="2857500" cy="2200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http://www.masterpodelok.com/uploads/posts/2013-07-16/3262.jpg"/>
          <p:cNvPicPr>
            <a:picLocks noChangeAspect="1" noChangeArrowheads="1"/>
          </p:cNvPicPr>
          <p:nvPr/>
        </p:nvPicPr>
        <p:blipFill>
          <a:blip r:embed="rId5" cstate="print"/>
          <a:srcRect l="2719" t="4075" r="2102" b="2190"/>
          <a:stretch>
            <a:fillRect/>
          </a:stretch>
        </p:blipFill>
        <p:spPr bwMode="auto">
          <a:xfrm>
            <a:off x="395536" y="4077072"/>
            <a:ext cx="3725631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 t="4421"/>
          <a:stretch>
            <a:fillRect/>
          </a:stretch>
        </p:blipFill>
        <p:spPr bwMode="auto">
          <a:xfrm>
            <a:off x="467544" y="1700808"/>
            <a:ext cx="3024336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luntiki.ru/uploads/images/7/0/4/f/190/5fdbfa98b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211960" y="3284984"/>
            <a:ext cx="4782245" cy="3292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987824" y="260648"/>
            <a:ext cx="2949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Граттаж</a:t>
            </a:r>
            <a:endParaRPr lang="ru-RU" sz="4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Picture 2" descr=" Раннее развитие, Картина, панно, рисунок Граттаж: цап - царап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680520" cy="343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Рисование с использованием нетрадиционной техники – 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это рисование, направленное на умение отходить от стандарта и получение неограниченных возможностей выражения в рисунке свои чувств и мыслей. </a:t>
            </a:r>
            <a:endParaRPr lang="ru-RU" sz="300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endParaRPr lang="ru-RU" dirty="0"/>
          </a:p>
        </p:txBody>
      </p:sp>
      <p:pic>
        <p:nvPicPr>
          <p:cNvPr id="4" name="Рисунок 3" descr="41359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365104"/>
            <a:ext cx="3025720" cy="2068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http://www.promaminky.cz/uploads/photos/howto/tvorime-z-otisku-rucicek-1641/large/12036962-788698467919474-3141974928174082693-n-wd-pt-48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17032"/>
            <a:ext cx="2304256" cy="2875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O:\Рабочий стол\Люба\фото\рисунки\DSCF66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4221088"/>
            <a:ext cx="297633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2565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Использование различных материалов обогащает детей знанием способов работы с ними, их изобразительных возможностей, сделает рисунки детей более интересными, повысит эстетическую сторону рисунка.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5"/>
            <a:ext cx="8749480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Список использованных материалов,                         Интернет-ресурсов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7920880" cy="3528392"/>
          </a:xfrm>
        </p:spPr>
        <p:txBody>
          <a:bodyPr>
            <a:normAutofit fontScale="925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-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Фотографии и рисунки из личного архива автора.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Яндекс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картинки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hlinkClick r:id="rId2"/>
              </a:rPr>
              <a:t>https://www.yandex.ru/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hlinkClick r:id="rId3"/>
              </a:rPr>
              <a:t>http://luntiki.ru/blog/detskisad/725.html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hlinkClick r:id="rId4"/>
              </a:rPr>
              <a:t> http://svoimi-rukami-club.ru/основные-методы-рисования-в-нетрадиционном-стиле/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Применение нетрадиционных техник изодеятельности: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877672" cy="449188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</a:p>
          <a:p>
            <a:pPr lvl="0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</a:p>
          <a:p>
            <a:pPr lvl="0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дает возможность экспериментировать;</a:t>
            </a:r>
          </a:p>
          <a:p>
            <a:pPr lvl="0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развивает тактильную чувствительность, цветоразличие;</a:t>
            </a:r>
          </a:p>
          <a:p>
            <a:pPr lvl="0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способствует развитию зрительно-моторной координации;</a:t>
            </a:r>
          </a:p>
          <a:p>
            <a:pPr lvl="0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 утомляет дошкольников, повышает работоспособность;</a:t>
            </a:r>
          </a:p>
          <a:p>
            <a:pPr lvl="0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развивает нестандартность мышления, раскрепощенность, индивидуальность.</a:t>
            </a:r>
          </a:p>
          <a:p>
            <a:pPr>
              <a:buNone/>
            </a:pPr>
            <a:endParaRPr lang="ru-RU" dirty="0">
              <a:ln>
                <a:solidFill>
                  <a:schemeClr val="accent6"/>
                </a:solidFill>
              </a:ln>
              <a:solidFill>
                <a:srgbClr val="FF99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4283968" y="2276872"/>
            <a:ext cx="360040" cy="1296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hlink"/>
                </a:solidFill>
              </a:rPr>
              <a:t>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Нетрадиционные способы изображения в рисовании.</a:t>
            </a:r>
            <a:endParaRPr lang="ru-RU" sz="4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11"/>
          <p:cNvSpPr>
            <a:spLocks noGrp="1" noChangeArrowheads="1"/>
          </p:cNvSpPr>
          <p:nvPr>
            <p:ph idx="1"/>
          </p:nvPr>
        </p:nvSpPr>
        <p:spPr bwMode="auto">
          <a:xfrm>
            <a:off x="467544" y="4797152"/>
            <a:ext cx="2952328" cy="648071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Comic Sans MS" pitchFamily="66" charset="0"/>
              </a:rPr>
              <a:t>Рисование крупами</a:t>
            </a:r>
            <a:endParaRPr lang="ru-RU" sz="1800" b="1" dirty="0">
              <a:latin typeface="Comic Sans MS" pitchFamily="66" charset="0"/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779912" y="3573016"/>
            <a:ext cx="2447851" cy="935484"/>
          </a:xfrm>
          <a:prstGeom prst="ellipse">
            <a:avLst/>
          </a:prstGeom>
          <a:solidFill>
            <a:srgbClr val="EA22E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Способы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изображения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07504" y="2492896"/>
            <a:ext cx="2736304" cy="936055"/>
          </a:xfrm>
          <a:prstGeom prst="ellipse">
            <a:avLst/>
          </a:prstGeom>
          <a:solidFill>
            <a:srgbClr val="5EAE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Рисование пальцами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и ладошками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940152" y="1412776"/>
            <a:ext cx="3024336" cy="720079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Рисование тычком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жесткой кистью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2987824" y="5949280"/>
            <a:ext cx="3240360" cy="6485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 Восковые мелки+акварель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6012160" y="5445224"/>
            <a:ext cx="2952006" cy="720079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Рисование штампом,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печаткой, оттиск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6804248" y="3501008"/>
            <a:ext cx="2233612" cy="719659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Монотипия</a:t>
            </a:r>
            <a:r>
              <a:rPr lang="ru-RU" dirty="0">
                <a:latin typeface="Comic Sans MS" pitchFamily="66" charset="0"/>
              </a:rPr>
              <a:t> 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4499992" y="4941168"/>
            <a:ext cx="1944216" cy="576014"/>
          </a:xfrm>
          <a:prstGeom prst="ellipse">
            <a:avLst/>
          </a:prstGeom>
          <a:solidFill>
            <a:srgbClr val="F37F4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И </a:t>
            </a:r>
            <a:r>
              <a:rPr lang="ru-RU" b="1" dirty="0" smtClean="0">
                <a:latin typeface="Comic Sans MS" pitchFamily="66" charset="0"/>
              </a:rPr>
              <a:t>другое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251520" y="1772816"/>
            <a:ext cx="2232223" cy="57606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Граттаж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3203848" y="4293096"/>
            <a:ext cx="720080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5364088" y="4509120"/>
            <a:ext cx="72008" cy="432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6228184" y="3933056"/>
            <a:ext cx="648073" cy="72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6012160" y="3140968"/>
            <a:ext cx="720080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V="1">
            <a:off x="5724128" y="2060848"/>
            <a:ext cx="1080120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H="1" flipV="1">
            <a:off x="2411760" y="2132856"/>
            <a:ext cx="1944216" cy="1512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H="1" flipV="1">
            <a:off x="2771800" y="3140966"/>
            <a:ext cx="1152128" cy="720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4355" name="Oval 20"/>
          <p:cNvSpPr>
            <a:spLocks noChangeArrowheads="1"/>
          </p:cNvSpPr>
          <p:nvPr/>
        </p:nvSpPr>
        <p:spPr bwMode="auto">
          <a:xfrm>
            <a:off x="3779912" y="2564904"/>
            <a:ext cx="2305050" cy="504354"/>
          </a:xfrm>
          <a:prstGeom prst="ellipse">
            <a:avLst/>
          </a:prstGeom>
          <a:solidFill>
            <a:srgbClr val="6B44D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Кляксография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6084168" y="4221089"/>
            <a:ext cx="936104" cy="432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4357" name="Oval 23"/>
          <p:cNvSpPr>
            <a:spLocks noChangeArrowheads="1"/>
          </p:cNvSpPr>
          <p:nvPr/>
        </p:nvSpPr>
        <p:spPr bwMode="auto">
          <a:xfrm>
            <a:off x="107504" y="5517232"/>
            <a:ext cx="2808312" cy="100811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   Рисование расческой, </a:t>
            </a:r>
            <a:endParaRPr lang="en-US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зубной щеткой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 flipH="1">
            <a:off x="4211960" y="4509120"/>
            <a:ext cx="504057" cy="1440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6372200" y="2492896"/>
            <a:ext cx="2592287" cy="7207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Пластилинография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5868144" y="4365104"/>
            <a:ext cx="1224136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467544" y="3645024"/>
            <a:ext cx="2664296" cy="770384"/>
          </a:xfrm>
          <a:prstGeom prst="ellipse">
            <a:avLst/>
          </a:prstGeom>
          <a:solidFill>
            <a:srgbClr val="EB4747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Рисование по мокрому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876256" y="4509120"/>
            <a:ext cx="2088232" cy="554360"/>
          </a:xfrm>
          <a:prstGeom prst="ellipse">
            <a:avLst/>
          </a:prstGeom>
          <a:solidFill>
            <a:srgbClr val="FF0066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Набрызг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483768" y="1268760"/>
            <a:ext cx="3384376" cy="986408"/>
          </a:xfrm>
          <a:prstGeom prst="ellipse">
            <a:avLst/>
          </a:prstGeom>
          <a:solidFill>
            <a:srgbClr val="44D33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Рисование мятой бумагой, кусочком текстиля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 flipV="1">
            <a:off x="5148064" y="3068960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 flipV="1">
            <a:off x="3131840" y="4077072"/>
            <a:ext cx="6480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flipH="1">
            <a:off x="2915815" y="4437112"/>
            <a:ext cx="1368152" cy="1512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                                                             </a:t>
            </a: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Рисование пальчиками и </a:t>
            </a:r>
            <a:b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ладошкой.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987824" y="2708920"/>
            <a:ext cx="306261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/>
          <a:srcRect l="4122" t="5882" r="3141" b="2941"/>
          <a:stretch>
            <a:fillRect/>
          </a:stretch>
        </p:blipFill>
        <p:spPr bwMode="auto">
          <a:xfrm rot="5400000">
            <a:off x="287524" y="1448780"/>
            <a:ext cx="259228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4" descr="http://kak.znate.ru/pars_docs/refs/91/90502/90502_html_7051d3f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2513856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8" descr="отпечатки ручек и ножек"/>
          <p:cNvPicPr>
            <a:picLocks noChangeAspect="1" noChangeArrowheads="1"/>
          </p:cNvPicPr>
          <p:nvPr/>
        </p:nvPicPr>
        <p:blipFill>
          <a:blip r:embed="rId5" cstate="print"/>
          <a:srcRect l="5091" t="6248"/>
          <a:stretch>
            <a:fillRect/>
          </a:stretch>
        </p:blipFill>
        <p:spPr bwMode="auto">
          <a:xfrm>
            <a:off x="6300192" y="4221088"/>
            <a:ext cx="2684909" cy="2449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0" descr="отпечатки ручек и ножек"/>
          <p:cNvPicPr>
            <a:picLocks noChangeAspect="1" noChangeArrowheads="1"/>
          </p:cNvPicPr>
          <p:nvPr/>
        </p:nvPicPr>
        <p:blipFill>
          <a:blip r:embed="rId6" cstate="print"/>
          <a:srcRect l="49878" r="1078" b="4949"/>
          <a:stretch>
            <a:fillRect/>
          </a:stretch>
        </p:blipFill>
        <p:spPr bwMode="auto">
          <a:xfrm>
            <a:off x="6300192" y="1494957"/>
            <a:ext cx="2664296" cy="2582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Оттиск печатками из овощей и фруктов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204864"/>
            <a:ext cx="3672408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916832"/>
            <a:ext cx="4752528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Забавные отпечатки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836712"/>
            <a:ext cx="4995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1.Штампики из пластилина: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игры с красками"/>
          <p:cNvPicPr>
            <a:picLocks noChangeAspect="1" noChangeArrowheads="1"/>
          </p:cNvPicPr>
          <p:nvPr/>
        </p:nvPicPr>
        <p:blipFill>
          <a:blip r:embed="rId2" cstate="print"/>
          <a:srcRect l="19643"/>
          <a:stretch>
            <a:fillRect/>
          </a:stretch>
        </p:blipFill>
        <p:spPr bwMode="auto">
          <a:xfrm>
            <a:off x="323528" y="1412776"/>
            <a:ext cx="4104456" cy="2500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игры с крас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104456" cy="2505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3768" y="3933056"/>
            <a:ext cx="4201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2. Штампики из ниток: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4338" name="Picture 2" descr="http://media.trusper.net/u/1cf93d5a-a0fb-4c12-ada4-601b202ea14d.jpg"/>
          <p:cNvPicPr>
            <a:picLocks noChangeAspect="1" noChangeArrowheads="1"/>
          </p:cNvPicPr>
          <p:nvPr/>
        </p:nvPicPr>
        <p:blipFill>
          <a:blip r:embed="rId4" cstate="print"/>
          <a:srcRect t="56922" r="52121" b="2166"/>
          <a:stretch>
            <a:fillRect/>
          </a:stretch>
        </p:blipFill>
        <p:spPr bwMode="auto">
          <a:xfrm>
            <a:off x="323528" y="4365104"/>
            <a:ext cx="4104456" cy="2266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4" descr="http://media.trusper.net/u/1cf93d5a-a0fb-4c12-ada4-601b202ea14d.jpg"/>
          <p:cNvPicPr>
            <a:picLocks noChangeAspect="1" noChangeArrowheads="1"/>
          </p:cNvPicPr>
          <p:nvPr/>
        </p:nvPicPr>
        <p:blipFill>
          <a:blip r:embed="rId4" cstate="print"/>
          <a:srcRect l="50399" t="55143" r="461" b="387"/>
          <a:stretch>
            <a:fillRect/>
          </a:stretch>
        </p:blipFill>
        <p:spPr bwMode="auto">
          <a:xfrm>
            <a:off x="4716016" y="4365104"/>
            <a:ext cx="4104456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3. Штампики-цветочки из пластиковой бутылки: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штампики для детей"/>
          <p:cNvPicPr>
            <a:picLocks noChangeAspect="1" noChangeArrowheads="1"/>
          </p:cNvPicPr>
          <p:nvPr/>
        </p:nvPicPr>
        <p:blipFill>
          <a:blip r:embed="rId2" cstate="print"/>
          <a:srcRect t="47761"/>
          <a:stretch>
            <a:fillRect/>
          </a:stretch>
        </p:blipFill>
        <p:spPr bwMode="auto">
          <a:xfrm>
            <a:off x="611560" y="2348880"/>
            <a:ext cx="367240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6016" y="260649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4.Штампики из деталей конструктора Лего: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Picture 2" descr="рисуем штампи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81642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   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Тычок жесткой полусухой кистью.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300192" y="836712"/>
            <a:ext cx="2592288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1268760"/>
            <a:ext cx="2315042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_0033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7875" t="13251" r="7476" b="8001"/>
          <a:stretch>
            <a:fillRect/>
          </a:stretch>
        </p:blipFill>
        <p:spPr>
          <a:xfrm>
            <a:off x="251520" y="836712"/>
            <a:ext cx="2528515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_0036.JPG"/>
          <p:cNvPicPr>
            <a:picLocks noChangeAspect="1"/>
          </p:cNvPicPr>
          <p:nvPr/>
        </p:nvPicPr>
        <p:blipFill>
          <a:blip r:embed="rId5" cstate="print"/>
          <a:srcRect l="18500" t="19288" r="28738" b="15744"/>
          <a:stretch>
            <a:fillRect/>
          </a:stretch>
        </p:blipFill>
        <p:spPr>
          <a:xfrm>
            <a:off x="395536" y="4293096"/>
            <a:ext cx="3758857" cy="242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6" descr="http://shkola7gnomov.ru/upload/image/1(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93096"/>
            <a:ext cx="3816424" cy="2384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99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6F49AF-1D87-48F1-8DA1-7EA342316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</TotalTime>
  <Words>333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TS030007997</vt:lpstr>
      <vt:lpstr>  Нетрадиционные техники рисования и их роль в развитии детей дошкольного возраста                                </vt:lpstr>
      <vt:lpstr>Рисование с использованием нетрадиционной техники – </vt:lpstr>
      <vt:lpstr>Применение нетрадиционных техник изодеятельности: </vt:lpstr>
      <vt:lpstr> Нетрадиционные способы изображения в рисовании.</vt:lpstr>
      <vt:lpstr>                                                              Рисование пальчиками и    ладошкой.  </vt:lpstr>
      <vt:lpstr>Оттиск печатками из овощей и фруктов  </vt:lpstr>
      <vt:lpstr>Забавные отпечатки</vt:lpstr>
      <vt:lpstr>Слайд 8</vt:lpstr>
      <vt:lpstr>        Тычок жесткой полусухой кистью.  </vt:lpstr>
      <vt:lpstr>Рисование ватными палочками</vt:lpstr>
      <vt:lpstr>Отпечатки листьев, цветов  </vt:lpstr>
      <vt:lpstr>   Восковые мелки (свеча) + акварель.  </vt:lpstr>
      <vt:lpstr>Рисование по мокрому листу</vt:lpstr>
      <vt:lpstr>Рисование цветным песком, крупами, солью</vt:lpstr>
      <vt:lpstr>Слайд 15</vt:lpstr>
      <vt:lpstr>           Оттиск смятой бумагой, целлофаном, кусочком текстиля.  </vt:lpstr>
      <vt:lpstr>Слайд 17</vt:lpstr>
      <vt:lpstr>  Монотипия пейзажная и предметная.  </vt:lpstr>
      <vt:lpstr>Слайд 19</vt:lpstr>
      <vt:lpstr>Использование различных материалов обогащает детей знанием способов работы с ними, их изобразительных возможностей, сделает рисунки детей более интересными, повысит эстетическую сторону рисунка.  </vt:lpstr>
      <vt:lpstr>Список использованных материалов,                         Интернет-ресурсов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рисования</dc:title>
  <dc:creator>Dima</dc:creator>
  <cp:lastModifiedBy>Александр</cp:lastModifiedBy>
  <cp:revision>269</cp:revision>
  <dcterms:created xsi:type="dcterms:W3CDTF">2012-12-08T09:19:48Z</dcterms:created>
  <dcterms:modified xsi:type="dcterms:W3CDTF">2017-06-01T11:54:09Z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TC300079979990</vt:lpwstr>
  </property>
</Properties>
</file>